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331" r:id="rId5"/>
    <p:sldId id="343" r:id="rId6"/>
    <p:sldId id="312" r:id="rId7"/>
    <p:sldId id="313" r:id="rId8"/>
    <p:sldId id="314" r:id="rId9"/>
    <p:sldId id="297" r:id="rId10"/>
    <p:sldId id="315" r:id="rId11"/>
    <p:sldId id="316" r:id="rId12"/>
    <p:sldId id="317" r:id="rId13"/>
    <p:sldId id="319" r:id="rId14"/>
    <p:sldId id="320" r:id="rId15"/>
    <p:sldId id="332" r:id="rId16"/>
    <p:sldId id="321" r:id="rId17"/>
    <p:sldId id="333" r:id="rId18"/>
    <p:sldId id="335" r:id="rId19"/>
    <p:sldId id="334" r:id="rId20"/>
    <p:sldId id="336" r:id="rId21"/>
    <p:sldId id="337" r:id="rId22"/>
    <p:sldId id="323" r:id="rId23"/>
    <p:sldId id="287" r:id="rId24"/>
    <p:sldId id="325" r:id="rId25"/>
    <p:sldId id="324" r:id="rId26"/>
    <p:sldId id="326" r:id="rId27"/>
    <p:sldId id="328" r:id="rId28"/>
    <p:sldId id="288" r:id="rId29"/>
    <p:sldId id="338" r:id="rId30"/>
    <p:sldId id="339" r:id="rId31"/>
    <p:sldId id="340" r:id="rId32"/>
    <p:sldId id="341" r:id="rId33"/>
    <p:sldId id="342" r:id="rId3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C920B-BD60-460C-9F5D-9B6ACDE321DC}" v="283" dt="2020-03-16T13:25:32.401"/>
    <p1510:client id="{83007623-89D3-4E41-A022-6C9895CBDC68}" v="19" dt="2020-03-17T07:37:03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8"/>
    <p:restoredTop sz="96395" autoAdjust="0"/>
  </p:normalViewPr>
  <p:slideViewPr>
    <p:cSldViewPr snapToGrid="0" snapToObjects="1">
      <p:cViewPr varScale="1">
        <p:scale>
          <a:sx n="81" d="100"/>
          <a:sy n="81" d="100"/>
        </p:scale>
        <p:origin x="13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Wikström" userId="9e026543-7000-4faf-8d5a-953147dd69be" providerId="ADAL" clId="{83007623-89D3-4E41-A022-6C9895CBDC68}"/>
    <pc:docChg chg="custSel modSld">
      <pc:chgData name="Lars Wikström" userId="9e026543-7000-4faf-8d5a-953147dd69be" providerId="ADAL" clId="{83007623-89D3-4E41-A022-6C9895CBDC68}" dt="2020-03-17T07:37:03.980" v="166"/>
      <pc:docMkLst>
        <pc:docMk/>
      </pc:docMkLst>
      <pc:sldChg chg="addSp modSp modAnim">
        <pc:chgData name="Lars Wikström" userId="9e026543-7000-4faf-8d5a-953147dd69be" providerId="ADAL" clId="{83007623-89D3-4E41-A022-6C9895CBDC68}" dt="2020-03-17T07:37:03.980" v="166"/>
        <pc:sldMkLst>
          <pc:docMk/>
          <pc:sldMk cId="729065547" sldId="288"/>
        </pc:sldMkLst>
        <pc:picChg chg="add mod">
          <ac:chgData name="Lars Wikström" userId="9e026543-7000-4faf-8d5a-953147dd69be" providerId="ADAL" clId="{83007623-89D3-4E41-A022-6C9895CBDC68}" dt="2020-03-17T07:36:23.376" v="164" actId="14100"/>
          <ac:picMkLst>
            <pc:docMk/>
            <pc:sldMk cId="729065547" sldId="288"/>
            <ac:picMk id="2" creationId="{15152156-9BFE-4FC8-8F63-CB690B295B0C}"/>
          </ac:picMkLst>
        </pc:picChg>
        <pc:picChg chg="mod">
          <ac:chgData name="Lars Wikström" userId="9e026543-7000-4faf-8d5a-953147dd69be" providerId="ADAL" clId="{83007623-89D3-4E41-A022-6C9895CBDC68}" dt="2020-03-17T07:35:19.032" v="159" actId="207"/>
          <ac:picMkLst>
            <pc:docMk/>
            <pc:sldMk cId="729065547" sldId="288"/>
            <ac:picMk id="15" creationId="{50AEF6F7-A5B2-43A1-BB1C-6AFF7841FF31}"/>
          </ac:picMkLst>
        </pc:picChg>
      </pc:sldChg>
      <pc:sldChg chg="modSp">
        <pc:chgData name="Lars Wikström" userId="9e026543-7000-4faf-8d5a-953147dd69be" providerId="ADAL" clId="{83007623-89D3-4E41-A022-6C9895CBDC68}" dt="2020-03-17T07:18:33.471" v="0"/>
        <pc:sldMkLst>
          <pc:docMk/>
          <pc:sldMk cId="1378776340" sldId="314"/>
        </pc:sldMkLst>
        <pc:picChg chg="mod">
          <ac:chgData name="Lars Wikström" userId="9e026543-7000-4faf-8d5a-953147dd69be" providerId="ADAL" clId="{83007623-89D3-4E41-A022-6C9895CBDC68}" dt="2020-03-17T07:18:33.471" v="0"/>
          <ac:picMkLst>
            <pc:docMk/>
            <pc:sldMk cId="1378776340" sldId="314"/>
            <ac:picMk id="5" creationId="{86DA08FF-FEA2-4296-A418-411747FF68EE}"/>
          </ac:picMkLst>
        </pc:picChg>
      </pc:sldChg>
      <pc:sldChg chg="addSp delSp modSp">
        <pc:chgData name="Lars Wikström" userId="9e026543-7000-4faf-8d5a-953147dd69be" providerId="ADAL" clId="{83007623-89D3-4E41-A022-6C9895CBDC68}" dt="2020-03-17T07:22:49.733" v="2" actId="478"/>
        <pc:sldMkLst>
          <pc:docMk/>
          <pc:sldMk cId="3126006649" sldId="317"/>
        </pc:sldMkLst>
        <pc:spChg chg="add del mod">
          <ac:chgData name="Lars Wikström" userId="9e026543-7000-4faf-8d5a-953147dd69be" providerId="ADAL" clId="{83007623-89D3-4E41-A022-6C9895CBDC68}" dt="2020-03-17T07:22:49.733" v="2" actId="478"/>
          <ac:spMkLst>
            <pc:docMk/>
            <pc:sldMk cId="3126006649" sldId="317"/>
            <ac:spMk id="3" creationId="{6B19B6DD-C000-45CA-84C1-2AB0F20CBCC6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5:22.723" v="112"/>
        <pc:sldMkLst>
          <pc:docMk/>
          <pc:sldMk cId="261689068" sldId="319"/>
        </pc:sldMkLst>
        <pc:spChg chg="add mod">
          <ac:chgData name="Lars Wikström" userId="9e026543-7000-4faf-8d5a-953147dd69be" providerId="ADAL" clId="{83007623-89D3-4E41-A022-6C9895CBDC68}" dt="2020-03-17T07:25:12.401" v="111" actId="14861"/>
          <ac:spMkLst>
            <pc:docMk/>
            <pc:sldMk cId="261689068" sldId="319"/>
            <ac:spMk id="2" creationId="{EF9C254B-7AFC-47C0-AD38-2C808D3F7E27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8:54.595" v="156"/>
        <pc:sldMkLst>
          <pc:docMk/>
          <pc:sldMk cId="2875295888" sldId="321"/>
        </pc:sldMkLst>
        <pc:spChg chg="add mod">
          <ac:chgData name="Lars Wikström" userId="9e026543-7000-4faf-8d5a-953147dd69be" providerId="ADAL" clId="{83007623-89D3-4E41-A022-6C9895CBDC68}" dt="2020-03-17T07:28:23.653" v="155" actId="14861"/>
          <ac:spMkLst>
            <pc:docMk/>
            <pc:sldMk cId="2875295888" sldId="321"/>
            <ac:spMk id="2" creationId="{3F51E432-29AA-47D1-B009-F9C2EEAAB7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3507-9484-4D35-9B57-865846B67C36}" type="datetimeFigureOut">
              <a:rPr lang="nb-NO" smtClean="0"/>
              <a:t>17.03.2020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E7E1-861C-45F0-B180-1A187EE0A9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75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79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1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74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83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3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29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368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12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91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5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06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2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4479B5-B928-2D4F-8FA1-F469B2644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8F0EC42-564B-8A4A-8C23-A11846CF4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B821DDE-67B2-E64E-AAEA-4188F276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95ECA5-C6DD-0C44-8AE2-556999E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461D97-B090-F346-8F6E-034CA52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92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A52EFE-D801-464E-8B9D-5D871724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C46AF9A1-0C2B-9A46-9CFE-9D80C0EB0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B9ABDD-B5A9-4D4A-9E12-CAC4698C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17F82E4-EDCF-6A4F-B157-AD1F331A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4664CB6-39A2-8D49-8943-F810EE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05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703A6B24-9ED7-9C43-AD45-9A3B89DAB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E2638285-EA09-6946-9CF6-BDE49EC4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6A23503-02C8-A246-849F-1D4E5E0A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EB45FF3-E9C6-7E40-9D6D-15700203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CF88280-FFB1-334C-90C8-48B2017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93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1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25B1F-F581-F946-B694-14B74B1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998289"/>
            <a:ext cx="9030049" cy="2055303"/>
          </a:xfrm>
        </p:spPr>
        <p:txBody>
          <a:bodyPr lIns="18000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49C2C80-AA2B-2F49-8585-82D73163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750" y="3162649"/>
            <a:ext cx="9030050" cy="1208015"/>
          </a:xfrm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A53A91-57D9-6F43-AE84-33693B9B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2D011C-A5FE-074D-AC42-F89DBCF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4A1EE7D-EC80-A346-A3BE-B6452FA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271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24943E-0F84-A441-8048-D3ABFBAC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85F5662-BBEF-464C-BE65-C243F33D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CF94BF-4B55-FD4E-A040-8768CCCB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AEEC46E-58C9-4B43-BCA0-1992E1C1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EAD438-216A-FD4A-BED4-13639FAB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2" y="6097033"/>
            <a:ext cx="879102" cy="4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665DAF-9468-C14E-A201-352B7EDC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F7A233-A075-504B-A415-869295EB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4729899-030C-5D4F-A404-A4764AA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73C39AD6-E3DB-9645-8FC2-058F27E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2815B-7C92-DB49-AB1C-28C9DF10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F86EA4-89E6-3A40-9814-8004FBA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98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388585-21BA-F143-A557-CB3F587D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45E8553-A211-1E45-9E82-8E515F4A2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1C262B2-4B4A-0A48-8368-35284BBA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8504E62-4176-5440-8AC3-482E01AF9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EBF0E1DE-B191-6741-B123-EF46922B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82EEB7CE-835D-FD42-A9BE-9FC68CE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DE2F358-4076-6A47-9AC3-FB7A88A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F3AC1610-7606-2443-8456-1516DA77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5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FC8DD0C-A48E-244A-A47B-464607B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0A7F2C2-9C62-BB40-895D-9B3984D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C2F2D01-34C6-7947-8A60-D76CE0C4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B8141C7-CF6B-E24E-B1FC-1C37E3F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4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9A37F81-135D-6D4A-ABC3-6A2FD7A0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2134B1C-81C3-874C-8949-3617D3CB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5AE4BD1-9F35-6743-8880-3F2613B3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6AED27-4DDE-874F-A28A-4984BC37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B00AAF-5B9D-AA45-BC16-5167F973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A422889-4595-FD42-93D5-48143EB1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150FDC0-7604-BB44-9A12-3F5C4EF2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D72C745-B0E7-624B-B239-6BA2EDE2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4F4EAF0-F093-E848-BC66-32A2B2A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470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9E454A-D06A-B840-87DF-B70A9D1A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0BDAB41-41CC-3848-BF38-649988EA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60E2C59-96C5-A745-AE5C-EFE52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19266DB-45ED-9541-A117-626DCB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DAB77D2-AA12-FA4B-ABAF-2DE03196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D5B2F19-6397-A544-9F01-DD5A9EF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2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ACA40F0-A9CD-0C4D-B412-F14DC8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237D796-E525-5240-8416-54036BFA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30FD334-9A9F-C440-BEF2-A7ACD38B2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D1E8-4387-C942-A25C-404F9241C6F6}" type="datetimeFigureOut">
              <a:rPr lang="fi-FI" smtClean="0"/>
              <a:t>17.3.2020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EE6D8-5586-374A-BAAC-7CAE8702F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4A42F8-333A-824E-8B89-DE31A43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3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w3.org/2000/01/rdf-schema" TargetMode="External"/><Relationship Id="rId4" Type="http://schemas.openxmlformats.org/officeDocument/2006/relationships/hyperlink" Target="http://www.w3.org/1999/02/22-rdf-syntax-n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ena.apache.org/tutorials/sparql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w3.org/2002/07/owl" TargetMode="External"/><Relationship Id="rId5" Type="http://schemas.openxmlformats.org/officeDocument/2006/relationships/hyperlink" Target="https://www.publicdomainpictures.net/view-image.php?image=89199&amp;picture=happy-mother-with-baby" TargetMode="Externa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TR/owl-guide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libris.com/se/bok/programming-the-semantic-web-9780596153816?gclid=CjwKCAiAhc7yBRAdEiwAplGxX-qM9VeZgZ3P3rZ8m5okQ7U9vVCpOz6VORmhQUa_MIdhl5--C3lbYxoCFO4QAvD_BwE" TargetMode="External"/><Relationship Id="rId13" Type="http://schemas.openxmlformats.org/officeDocument/2006/relationships/hyperlink" Target="http://linkedgeodata.org/sparql" TargetMode="External"/><Relationship Id="rId3" Type="http://schemas.openxmlformats.org/officeDocument/2006/relationships/image" Target="../media/image15.jpg"/><Relationship Id="rId7" Type="http://schemas.openxmlformats.org/officeDocument/2006/relationships/hyperlink" Target="https://www.bokus.com/bok/9780470498163/semantic-web-for-dummies/?source=googleps&amp;gclid=Cj0KCQjwx7zzBRCcARIsABPRscMMdoWez-CDVg8xYimYA54eAYSWqZbLP0AgkT_YMTigYFlUjtNAX3saAqSwEALw_wcB" TargetMode="External"/><Relationship Id="rId12" Type="http://schemas.openxmlformats.org/officeDocument/2006/relationships/hyperlink" Target="http://linkedgeodata.org/About" TargetMode="Externa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5stardata.info/en/" TargetMode="External"/><Relationship Id="rId11" Type="http://schemas.openxmlformats.org/officeDocument/2006/relationships/hyperlink" Target="http://dbpedia.org/isparql/" TargetMode="External"/><Relationship Id="rId5" Type="http://schemas.openxmlformats.org/officeDocument/2006/relationships/hyperlink" Target="https://www.cambridgesemantics.com/blog/semantic-university/intro-semantic-web/intro-linked-data/" TargetMode="External"/><Relationship Id="rId15" Type="http://schemas.openxmlformats.org/officeDocument/2006/relationships/image" Target="../media/image17.jpg"/><Relationship Id="rId10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standards/semanticweb/data" TargetMode="External"/><Relationship Id="rId9" Type="http://schemas.openxmlformats.org/officeDocument/2006/relationships/hyperlink" Target="https://lov.linkeddata.es/dataset/lov/" TargetMode="External"/><Relationship Id="rId14" Type="http://schemas.openxmlformats.org/officeDocument/2006/relationships/hyperlink" Target="https://atomgraph.com/blog/finally-a-knowledge-graph-management-system/?fbclid=IwAR11bfsgyUB9Rcxmf2aYpmXd3uAjPoVfDvodmaEtqMedR6Ytd6Ikd1GI9O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8.jpg"/><Relationship Id="rId4" Type="http://schemas.openxmlformats.org/officeDocument/2006/relationships/image" Target="../media/image25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uildingsmart-norway/maskinlesbar_v440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w3.org/standards/semanticweb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jurnal.unmer.ac.id/index.php/j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5stardata.info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jurnal.unmer.ac.id/index.php/j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F313D6-437F-473F-8C0A-983E4CBC2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V440 – Interoperate</a:t>
            </a:r>
            <a:br>
              <a:rPr lang="en-US" dirty="0"/>
            </a:br>
            <a:r>
              <a:rPr lang="en-US" dirty="0" err="1"/>
              <a:t>Klassifisering</a:t>
            </a:r>
            <a:r>
              <a:rPr lang="en-US" dirty="0"/>
              <a:t> av </a:t>
            </a:r>
            <a:r>
              <a:rPr lang="en-US" dirty="0" err="1"/>
              <a:t>bruer</a:t>
            </a:r>
            <a:r>
              <a:rPr lang="en-US" dirty="0"/>
              <a:t> </a:t>
            </a:r>
            <a:r>
              <a:rPr lang="en-US" dirty="0" err="1"/>
              <a:t>basert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Lenkede</a:t>
            </a:r>
            <a:r>
              <a:rPr lang="en-US" dirty="0"/>
              <a:t> data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Semantisk</a:t>
            </a:r>
            <a:r>
              <a:rPr lang="en-US" dirty="0"/>
              <a:t> Web </a:t>
            </a:r>
            <a:r>
              <a:rPr lang="en-US" dirty="0" err="1"/>
              <a:t>teknologi</a:t>
            </a:r>
            <a:endParaRPr lang="en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9DD1B65-5264-45EF-9FBC-853FC83CB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Lars Wikström, </a:t>
            </a:r>
            <a:r>
              <a:rPr lang="en-GB" dirty="0" err="1"/>
              <a:t>Triona</a:t>
            </a:r>
            <a:r>
              <a:rPr lang="en-GB" dirty="0"/>
              <a:t> AB</a:t>
            </a:r>
          </a:p>
          <a:p>
            <a:r>
              <a:rPr lang="en-GB" dirty="0"/>
              <a:t>2020-03-17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1612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BE6913C-55A1-4F2F-86E3-3BF3A263105D}"/>
              </a:ext>
            </a:extLst>
          </p:cNvPr>
          <p:cNvSpPr/>
          <p:nvPr/>
        </p:nvSpPr>
        <p:spPr>
          <a:xfrm>
            <a:off x="8557922" y="461527"/>
            <a:ext cx="3238865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owl:ObjectProperty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EF9C254B-7AFC-47C0-AD38-2C808D3F7E27}"/>
              </a:ext>
            </a:extLst>
          </p:cNvPr>
          <p:cNvSpPr txBox="1"/>
          <p:nvPr/>
        </p:nvSpPr>
        <p:spPr>
          <a:xfrm>
            <a:off x="3571110" y="674537"/>
            <a:ext cx="504978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rdf</a:t>
            </a:r>
            <a:r>
              <a:rPr lang="en-US" dirty="0"/>
              <a:t>: = </a:t>
            </a:r>
            <a:r>
              <a:rPr lang="en-US" dirty="0">
                <a:hlinkClick r:id="rId4"/>
              </a:rPr>
              <a:t>http://www.w3.org/1999/02/22-rdf-syntax-ns</a:t>
            </a:r>
            <a:endParaRPr lang="en-US" dirty="0"/>
          </a:p>
          <a:p>
            <a:r>
              <a:rPr lang="en-US" dirty="0" err="1"/>
              <a:t>rdfs</a:t>
            </a:r>
            <a:r>
              <a:rPr lang="en-US" dirty="0"/>
              <a:t>: = </a:t>
            </a:r>
            <a:r>
              <a:rPr lang="en-US" dirty="0">
                <a:hlinkClick r:id="rId5"/>
              </a:rPr>
              <a:t>http://www.w3.org/2000/01/rdf-schema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228677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RDF/RDFS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09600" y="754585"/>
            <a:ext cx="113638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Classes:</a:t>
            </a:r>
          </a:p>
          <a:p>
            <a:r>
              <a:rPr lang="sv-S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rdfs:Class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– ”t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 class of resources that are RDF classes”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rdfs:Literal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literal values  such as strings and integers”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rdfs:Datatype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datatypes”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rdf:Property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RDF properties”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Properties: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a resource is an instance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values of a property are instances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any resource that has the property is an instance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of one class are instances of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related by one property are also related by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version of a resource’s name”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rdfs:comment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description of a resource”</a:t>
            </a:r>
          </a:p>
        </p:txBody>
      </p:sp>
    </p:spTree>
    <p:extLst>
      <p:ext uri="{BB962C8B-B14F-4D97-AF65-F5344CB8AC3E}">
        <p14:creationId xmlns:p14="http://schemas.microsoft.com/office/powerpoint/2010/main" val="7641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227B3517-8C87-4EC1-AD74-6D95DB026CFF}"/>
              </a:ext>
            </a:extLst>
          </p:cNvPr>
          <p:cNvSpPr txBox="1"/>
          <p:nvPr/>
        </p:nvSpPr>
        <p:spPr>
          <a:xfrm>
            <a:off x="847725" y="4837171"/>
            <a:ext cx="68066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https://jena.apache.org/tutorials/sparql.html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Några</a:t>
            </a:r>
            <a:r>
              <a:rPr lang="en-US" sz="2800" dirty="0"/>
              <a:t> v440-exempel </a:t>
            </a:r>
            <a:r>
              <a:rPr lang="en-US" sz="2800" dirty="0" err="1"/>
              <a:t>senare</a:t>
            </a:r>
            <a:r>
              <a:rPr lang="en-US" sz="2800" dirty="0"/>
              <a:t>…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378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 18">
            <a:extLst>
              <a:ext uri="{FF2B5EF4-FFF2-40B4-BE49-F238E27FC236}">
                <a16:creationId xmlns:a16="http://schemas.microsoft.com/office/drawing/2014/main" id="{B473A23B-5D3C-4711-8E9C-6A2590E45768}"/>
              </a:ext>
            </a:extLst>
          </p:cNvPr>
          <p:cNvSpPr/>
          <p:nvPr/>
        </p:nvSpPr>
        <p:spPr>
          <a:xfrm>
            <a:off x="10038620" y="3503806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Mother</a:t>
            </a:r>
            <a:endParaRPr lang="en-SE" sz="1600" dirty="0"/>
          </a:p>
        </p:txBody>
      </p:sp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Ontologies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83834" y="1981201"/>
            <a:ext cx="8599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includes RDFS plus much more: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allows you to easily express the relationships between different ontologies using a standard annotation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Inferring new triples (knowledge) from existing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This individual belongs to “Parent” and “Woman” =&gt; Must be a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Bildobjekt 3" descr="En bild som visar person, liten, flicka, utomhus&#10;&#10;Automatiskt genererad beskrivning">
            <a:extLst>
              <a:ext uri="{FF2B5EF4-FFF2-40B4-BE49-F238E27FC236}">
                <a16:creationId xmlns:a16="http://schemas.microsoft.com/office/drawing/2014/main" id="{5B27A5DD-FC15-4CE1-8F1A-5AEB6A51F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22970" y="4922945"/>
            <a:ext cx="2360666" cy="1573777"/>
          </a:xfrm>
          <a:prstGeom prst="rect">
            <a:avLst/>
          </a:prstGeom>
        </p:spPr>
      </p:pic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9ACDDDF5-95E2-4E06-84B6-7246B7A8B744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9878761" y="4243358"/>
            <a:ext cx="319718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 7">
            <a:extLst>
              <a:ext uri="{FF2B5EF4-FFF2-40B4-BE49-F238E27FC236}">
                <a16:creationId xmlns:a16="http://schemas.microsoft.com/office/drawing/2014/main" id="{8AA8F3CD-E5D1-4C98-9877-6E4036E4DF74}"/>
              </a:ext>
            </a:extLst>
          </p:cNvPr>
          <p:cNvSpPr/>
          <p:nvPr/>
        </p:nvSpPr>
        <p:spPr>
          <a:xfrm>
            <a:off x="9283485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Woman</a:t>
            </a:r>
            <a:endParaRPr lang="en-SE" sz="1600" dirty="0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1CB9A070-B0B9-46DA-AFD4-ADC554ADB749}"/>
              </a:ext>
            </a:extLst>
          </p:cNvPr>
          <p:cNvSpPr/>
          <p:nvPr/>
        </p:nvSpPr>
        <p:spPr>
          <a:xfrm>
            <a:off x="10869894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Parent</a:t>
            </a:r>
            <a:endParaRPr lang="en-SE" sz="1600" dirty="0"/>
          </a:p>
        </p:txBody>
      </p: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22B09700-6D8F-4862-8609-36191F062DB1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337964" y="4243358"/>
            <a:ext cx="1127206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95DA588E-549E-4301-B9D9-8E1317939945}"/>
              </a:ext>
            </a:extLst>
          </p:cNvPr>
          <p:cNvSpPr txBox="1"/>
          <p:nvPr/>
        </p:nvSpPr>
        <p:spPr>
          <a:xfrm>
            <a:off x="10650515" y="449274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FDA050B6-598C-47B1-B0CF-EF05A05DD251}"/>
              </a:ext>
            </a:extLst>
          </p:cNvPr>
          <p:cNvSpPr txBox="1"/>
          <p:nvPr/>
        </p:nvSpPr>
        <p:spPr>
          <a:xfrm>
            <a:off x="9435885" y="444465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503E026C-EC3C-46BA-B9C3-D2324F7DB5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10271285" y="4018312"/>
            <a:ext cx="362611" cy="91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6C88C48A-2003-4892-958C-7FC2C122FAD6}"/>
              </a:ext>
            </a:extLst>
          </p:cNvPr>
          <p:cNvSpPr txBox="1"/>
          <p:nvPr/>
        </p:nvSpPr>
        <p:spPr>
          <a:xfrm>
            <a:off x="10423685" y="4228968"/>
            <a:ext cx="681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F51E432-29AA-47D1-B009-F9C2EEAAB739}"/>
              </a:ext>
            </a:extLst>
          </p:cNvPr>
          <p:cNvSpPr txBox="1"/>
          <p:nvPr/>
        </p:nvSpPr>
        <p:spPr>
          <a:xfrm>
            <a:off x="3694545" y="816271"/>
            <a:ext cx="393620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owl: = </a:t>
            </a:r>
            <a:r>
              <a:rPr lang="en-US" dirty="0">
                <a:hlinkClick r:id="rId6"/>
              </a:rPr>
              <a:t>http://www.w3.org/2002/07/owl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52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build="p" bldLvl="2"/>
      <p:bldP spid="8" grpId="0" animBg="1"/>
      <p:bldP spid="11" grpId="0" animBg="1"/>
      <p:bldP spid="14" grpId="0"/>
      <p:bldP spid="17" grpId="0"/>
      <p:bldP spid="21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owl:Class</a:t>
            </a:r>
            <a:r>
              <a:rPr lang="en-US" sz="2400" dirty="0"/>
              <a:t> – “defines a group of individuals that belong together because they share some properties. </a:t>
            </a:r>
            <a:r>
              <a:rPr lang="en-US" sz="2400" dirty="0" err="1"/>
              <a:t>owl:Class</a:t>
            </a:r>
            <a:r>
              <a:rPr lang="en-US" sz="2400" dirty="0"/>
              <a:t> is a subclass of </a:t>
            </a:r>
            <a:r>
              <a:rPr lang="en-US" sz="2400" dirty="0" err="1"/>
              <a:t>rdfs:Class</a:t>
            </a:r>
            <a:r>
              <a:rPr lang="en-US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owl:Restriction</a:t>
            </a:r>
            <a:r>
              <a:rPr lang="en-US" sz="2400" dirty="0"/>
              <a:t> – “is defined as a subclass of </a:t>
            </a:r>
            <a:r>
              <a:rPr lang="en-US" sz="2400" dirty="0" err="1"/>
              <a:t>owl:Class</a:t>
            </a:r>
            <a:r>
              <a:rPr lang="en-US" sz="2400" dirty="0"/>
              <a:t>. A restriction class should have exactly one triple linking the restriction to a particular property, using the </a:t>
            </a:r>
            <a:r>
              <a:rPr lang="en-US" sz="2400" dirty="0" err="1"/>
              <a:t>owl:onProperty</a:t>
            </a:r>
            <a:r>
              <a:rPr lang="en-US" sz="2400" dirty="0"/>
              <a:t> property”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owl:DatatypeProperty</a:t>
            </a:r>
            <a:r>
              <a:rPr lang="en-US" sz="2400" b="1" dirty="0"/>
              <a:t> – </a:t>
            </a:r>
            <a:r>
              <a:rPr lang="en-US" sz="2400" dirty="0"/>
              <a:t>“one of two main categories of properties. It links individuals to data values”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owl:ObjectProperty</a:t>
            </a:r>
            <a:r>
              <a:rPr lang="en-US" sz="2400" dirty="0"/>
              <a:t> – “one of two main categories of properties. It links individuals to individuals”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50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owl:intersectionOf</a:t>
            </a:r>
            <a:r>
              <a:rPr lang="en-US" sz="2400" dirty="0"/>
              <a:t> – “the class extension contains precisely those individuals that are members of the class extension of all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owl:unionOf</a:t>
            </a:r>
            <a:r>
              <a:rPr lang="en-US" sz="2400" dirty="0"/>
              <a:t> – “the class extension contains those individuals that occur in at least one of the class extensions of the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owl:complementOf</a:t>
            </a:r>
            <a:r>
              <a:rPr lang="en-US" sz="2400" dirty="0"/>
              <a:t> – “a class for which the class extension contains exactly those individuals that do not belong to the class extension of the class description that is the object of the statement”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7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owl:equivalentProperty</a:t>
            </a:r>
            <a:r>
              <a:rPr lang="en-US" sz="2400" dirty="0"/>
              <a:t> – “two properties have the same property extension”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owl:inverseOf</a:t>
            </a:r>
            <a:r>
              <a:rPr lang="en-US" sz="2400" dirty="0"/>
              <a:t> – “relationship between </a:t>
            </a:r>
            <a:r>
              <a:rPr lang="en-US" sz="2400" dirty="0" err="1"/>
              <a:t>owl:ObjectProperty</a:t>
            </a:r>
            <a:r>
              <a:rPr lang="en-US" sz="2400" dirty="0"/>
              <a:t> such that for every pair (</a:t>
            </a:r>
            <a:r>
              <a:rPr lang="en-US" sz="2400" dirty="0" err="1"/>
              <a:t>x,y</a:t>
            </a:r>
            <a:r>
              <a:rPr lang="en-US" sz="2400" dirty="0"/>
              <a:t>) in the property extension of P1, there is a pair (</a:t>
            </a:r>
            <a:r>
              <a:rPr lang="en-US" sz="2400" dirty="0" err="1"/>
              <a:t>y,x</a:t>
            </a:r>
            <a:r>
              <a:rPr lang="en-US" sz="2400" dirty="0"/>
              <a:t>) in the property extension of P2, and vice versa”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owl:FunctionalProperty</a:t>
            </a:r>
            <a:r>
              <a:rPr lang="en-US" sz="2400" dirty="0"/>
              <a:t> – “a property that can have only one (unique) value y for each instance x”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owl:TransitiveProperty</a:t>
            </a:r>
            <a:r>
              <a:rPr lang="en-US" sz="2400" dirty="0"/>
              <a:t> – “if a pair (</a:t>
            </a:r>
            <a:r>
              <a:rPr lang="en-US" sz="2400" dirty="0" err="1"/>
              <a:t>x,y</a:t>
            </a:r>
            <a:r>
              <a:rPr lang="en-US" sz="2400" dirty="0"/>
              <a:t>) is an instance of P, and the pair (</a:t>
            </a:r>
            <a:r>
              <a:rPr lang="en-US" sz="2400" dirty="0" err="1"/>
              <a:t>y,z</a:t>
            </a:r>
            <a:r>
              <a:rPr lang="en-US" sz="2400" dirty="0"/>
              <a:t>) is also instance of P, then we can infer the </a:t>
            </a:r>
            <a:r>
              <a:rPr lang="en-US" sz="2400" dirty="0" err="1"/>
              <a:t>the</a:t>
            </a:r>
            <a:r>
              <a:rPr lang="en-US" sz="2400" dirty="0"/>
              <a:t> pair (</a:t>
            </a:r>
            <a:r>
              <a:rPr lang="en-US" sz="2400" dirty="0" err="1"/>
              <a:t>x,z</a:t>
            </a:r>
            <a:r>
              <a:rPr lang="en-US" sz="2400" dirty="0"/>
              <a:t>) is also an instance of P.”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owl:SymmetricProperty</a:t>
            </a:r>
            <a:r>
              <a:rPr lang="en-US" sz="2400" dirty="0"/>
              <a:t> – “if the pair (</a:t>
            </a:r>
            <a:r>
              <a:rPr lang="en-US" sz="2400" dirty="0" err="1"/>
              <a:t>x,y</a:t>
            </a:r>
            <a:r>
              <a:rPr lang="en-US" sz="2400" dirty="0"/>
              <a:t>) is an instance of P, then the pair (</a:t>
            </a:r>
            <a:r>
              <a:rPr lang="en-US" sz="2400" dirty="0" err="1"/>
              <a:t>y,x</a:t>
            </a:r>
            <a:r>
              <a:rPr lang="en-US" sz="2400" dirty="0"/>
              <a:t>) is also an instance of P.”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1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609599" y="2450203"/>
            <a:ext cx="11276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OWL language guide : </a:t>
            </a:r>
            <a:r>
              <a:rPr lang="en-US" sz="2400" dirty="0">
                <a:hlinkClick r:id="rId4"/>
              </a:rPr>
              <a:t>https://www.w3.org/TR/owl-guide/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Protégé pizza tutorial :  </a:t>
            </a:r>
            <a:r>
              <a:rPr lang="en-US" sz="2400" dirty="0">
                <a:hlinkClick r:id="rId5"/>
              </a:rPr>
              <a:t>http://mowl-power.cs.man.ac.uk/protegeowltutorial/resources/ProtegeOWLTutorialP4_v1_3.pdf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421035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LD/SW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811531" y="1087230"/>
            <a:ext cx="6732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W3C - OWL language guide 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5"/>
              </a:rPr>
              <a:t>Intro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5 star open data</a:t>
            </a:r>
            <a:r>
              <a:rPr lang="en-GB" sz="2400" dirty="0"/>
              <a:t> 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7"/>
              </a:rPr>
              <a:t>Semantic web for dummies</a:t>
            </a:r>
            <a:r>
              <a:rPr lang="nb-NO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8"/>
              </a:rPr>
              <a:t>Programming the semantic web</a:t>
            </a:r>
            <a:endParaRPr lang="nb-NO" sz="2400" dirty="0">
              <a:hlinkClick r:id="rId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9"/>
              </a:rPr>
              <a:t>Linked Open Vocabularies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Protégé pizza tutorial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1"/>
              </a:rPr>
              <a:t>DBPedia</a:t>
            </a:r>
            <a:r>
              <a:rPr lang="en-US" sz="2400" dirty="0">
                <a:hlinkClick r:id="rId11"/>
              </a:rPr>
              <a:t> 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2"/>
              </a:rPr>
              <a:t>Linked Geodata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3"/>
              </a:rPr>
              <a:t>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4"/>
              </a:rPr>
              <a:t>LinkedDataHub</a:t>
            </a:r>
            <a:endParaRPr lang="en-SE" sz="2400" dirty="0"/>
          </a:p>
        </p:txBody>
      </p:sp>
      <p:pic>
        <p:nvPicPr>
          <p:cNvPr id="5" name="Bildobjekt 4" descr="En bild som visar spelare, mat&#10;&#10;Automatiskt genererad beskrivning">
            <a:hlinkClick r:id="rId7"/>
            <a:extLst>
              <a:ext uri="{FF2B5EF4-FFF2-40B4-BE49-F238E27FC236}">
                <a16:creationId xmlns:a16="http://schemas.microsoft.com/office/drawing/2014/main" id="{2B9EF7ED-6211-4762-8DBC-A97FA9CDA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9037" y="1681976"/>
            <a:ext cx="893925" cy="1130815"/>
          </a:xfrm>
          <a:prstGeom prst="rect">
            <a:avLst/>
          </a:prstGeom>
        </p:spPr>
      </p:pic>
      <p:pic>
        <p:nvPicPr>
          <p:cNvPr id="7" name="Bildobjekt 6" descr="En bild som visar katt, svart, djur, lägger&#10;&#10;Automatiskt genererad beskrivning">
            <a:extLst>
              <a:ext uri="{FF2B5EF4-FFF2-40B4-BE49-F238E27FC236}">
                <a16:creationId xmlns:a16="http://schemas.microsoft.com/office/drawing/2014/main" id="{E8D27492-E4EB-4E57-971A-9913D56D18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9867" y="2482849"/>
            <a:ext cx="1014627" cy="1329161"/>
          </a:xfrm>
          <a:prstGeom prst="rect">
            <a:avLst/>
          </a:prstGeom>
        </p:spPr>
      </p:pic>
      <p:pic>
        <p:nvPicPr>
          <p:cNvPr id="9" name="Bildobjekt 8" descr="En bild som visar skärmbild&#10;&#10;Automatiskt genererad beskrivning">
            <a:extLst>
              <a:ext uri="{FF2B5EF4-FFF2-40B4-BE49-F238E27FC236}">
                <a16:creationId xmlns:a16="http://schemas.microsoft.com/office/drawing/2014/main" id="{E9674625-BECA-4FA3-89DC-3D3D750CE5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007" y="5446714"/>
            <a:ext cx="9897856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2"/>
            <a:ext cx="10515600" cy="7349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Why</a:t>
            </a:r>
            <a:r>
              <a:rPr lang="sv-SE" dirty="0"/>
              <a:t> make an </a:t>
            </a:r>
            <a:r>
              <a:rPr lang="sv-SE" dirty="0" err="1"/>
              <a:t>ontology</a:t>
            </a:r>
            <a:r>
              <a:rPr lang="sv-SE" dirty="0"/>
              <a:t> for V440?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199" y="986726"/>
            <a:ext cx="989131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Make the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V440 explicit and </a:t>
            </a:r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readable</a:t>
            </a:r>
            <a:endParaRPr lang="sv-SE" dirty="0"/>
          </a:p>
          <a:p>
            <a:pPr lvl="1"/>
            <a:r>
              <a:rPr lang="sv-SE" dirty="0" err="1"/>
              <a:t>Using</a:t>
            </a:r>
            <a:r>
              <a:rPr lang="sv-SE" dirty="0"/>
              <a:t> RDF, RDFS, OWL as a FORM FOR REPRESENTATION, </a:t>
            </a:r>
            <a:r>
              <a:rPr lang="sv-SE" dirty="0" err="1"/>
              <a:t>keeping</a:t>
            </a:r>
            <a:r>
              <a:rPr lang="sv-SE" dirty="0"/>
              <a:t> the </a:t>
            </a:r>
            <a:r>
              <a:rPr lang="sv-SE" dirty="0" err="1"/>
              <a:t>essence</a:t>
            </a:r>
            <a:r>
              <a:rPr lang="sv-SE" dirty="0"/>
              <a:t> </a:t>
            </a:r>
            <a:r>
              <a:rPr lang="sv-SE" dirty="0" err="1"/>
              <a:t>intact</a:t>
            </a:r>
            <a:r>
              <a:rPr lang="sv-SE" dirty="0"/>
              <a:t>!</a:t>
            </a:r>
            <a:br>
              <a:rPr lang="sv-SE" dirty="0"/>
            </a:br>
            <a:endParaRPr lang="sv-SE" dirty="0"/>
          </a:p>
          <a:p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referenceable</a:t>
            </a:r>
            <a:r>
              <a:rPr lang="sv-SE" dirty="0"/>
              <a:t> from </a:t>
            </a:r>
            <a:r>
              <a:rPr lang="sv-SE" dirty="0" err="1"/>
              <a:t>other</a:t>
            </a:r>
            <a:r>
              <a:rPr lang="sv-SE" dirty="0"/>
              <a:t> standards/formats </a:t>
            </a:r>
            <a:r>
              <a:rPr lang="sv-SE" dirty="0" err="1"/>
              <a:t>such</a:t>
            </a:r>
            <a:r>
              <a:rPr lang="sv-SE" dirty="0"/>
              <a:t> as IFC &amp; *GML</a:t>
            </a:r>
          </a:p>
          <a:p>
            <a:pPr lvl="1"/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URI:s </a:t>
            </a:r>
            <a:br>
              <a:rPr lang="sv-SE" dirty="0"/>
            </a:br>
            <a:endParaRPr lang="sv-SE" dirty="0"/>
          </a:p>
          <a:p>
            <a:r>
              <a:rPr lang="sv-SE" dirty="0" err="1"/>
              <a:t>Easily</a:t>
            </a:r>
            <a:r>
              <a:rPr lang="sv-SE" dirty="0"/>
              <a:t> ”</a:t>
            </a:r>
            <a:r>
              <a:rPr lang="sv-SE" dirty="0" err="1"/>
              <a:t>mappable</a:t>
            </a:r>
            <a:r>
              <a:rPr lang="sv-SE" dirty="0"/>
              <a:t>” to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structures</a:t>
            </a:r>
            <a:endParaRPr lang="sv-SE" dirty="0"/>
          </a:p>
          <a:p>
            <a:pPr lvl="1"/>
            <a:r>
              <a:rPr lang="sv-SE" dirty="0" err="1"/>
              <a:t>Through</a:t>
            </a:r>
            <a:r>
              <a:rPr lang="sv-SE" dirty="0"/>
              <a:t> ”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Sets”, or ”</a:t>
            </a:r>
            <a:r>
              <a:rPr lang="sv-SE" dirty="0" err="1"/>
              <a:t>Alignment</a:t>
            </a:r>
            <a:r>
              <a:rPr lang="sv-SE" dirty="0"/>
              <a:t> </a:t>
            </a:r>
            <a:r>
              <a:rPr lang="sv-SE" dirty="0" err="1"/>
              <a:t>ontologies</a:t>
            </a:r>
            <a:r>
              <a:rPr lang="sv-SE" dirty="0"/>
              <a:t>”, i.e. </a:t>
            </a:r>
            <a:r>
              <a:rPr lang="sv-SE" dirty="0" err="1"/>
              <a:t>ontologies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right, </a:t>
            </a:r>
            <a:r>
              <a:rPr lang="sv-SE" dirty="0" err="1"/>
              <a:t>specifying</a:t>
            </a:r>
            <a:r>
              <a:rPr lang="sv-SE" dirty="0"/>
              <a:t> schema </a:t>
            </a:r>
            <a:r>
              <a:rPr lang="sv-SE" dirty="0" err="1"/>
              <a:t>level</a:t>
            </a:r>
            <a:r>
              <a:rPr lang="sv-SE" dirty="0"/>
              <a:t> relationships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concepts</a:t>
            </a:r>
            <a:br>
              <a:rPr lang="sv-SE" dirty="0"/>
            </a:br>
            <a:endParaRPr lang="sv-SE" dirty="0"/>
          </a:p>
          <a:p>
            <a:r>
              <a:rPr lang="sv-SE" dirty="0" err="1"/>
              <a:t>Available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standard Web API:s</a:t>
            </a:r>
          </a:p>
          <a:p>
            <a:pPr lvl="1"/>
            <a:r>
              <a:rPr lang="sv-SE" dirty="0"/>
              <a:t>http GET, SPARQL endpoint</a:t>
            </a:r>
            <a:br>
              <a:rPr lang="sv-SE" dirty="0"/>
            </a:br>
            <a:endParaRPr lang="sv-SE" dirty="0"/>
          </a:p>
          <a:p>
            <a:r>
              <a:rPr lang="sv-SE" dirty="0"/>
              <a:t>For </a:t>
            </a:r>
            <a:r>
              <a:rPr lang="sv-SE" dirty="0" err="1"/>
              <a:t>free</a:t>
            </a:r>
            <a:r>
              <a:rPr lang="sv-SE" dirty="0"/>
              <a:t> </a:t>
            </a:r>
            <a:r>
              <a:rPr lang="sv-SE" dirty="0" err="1"/>
              <a:t>comes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Exchange format for </a:t>
            </a:r>
            <a:r>
              <a:rPr lang="sv-SE" dirty="0" err="1"/>
              <a:t>both</a:t>
            </a:r>
            <a:r>
              <a:rPr lang="sv-SE" dirty="0"/>
              <a:t> schema and data (XML, </a:t>
            </a:r>
            <a:r>
              <a:rPr lang="sv-SE" dirty="0" err="1"/>
              <a:t>Json</a:t>
            </a:r>
            <a:r>
              <a:rPr lang="sv-SE" dirty="0"/>
              <a:t>, </a:t>
            </a:r>
            <a:r>
              <a:rPr lang="sv-SE" dirty="0" err="1"/>
              <a:t>Turtle</a:t>
            </a:r>
            <a:r>
              <a:rPr lang="sv-SE" dirty="0"/>
              <a:t>, …)</a:t>
            </a:r>
          </a:p>
          <a:p>
            <a:pPr lvl="1"/>
            <a:endParaRPr lang="sv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7353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Agenda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7104894" cy="428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Linked data &amp; Semantic web – Crash course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länkar</a:t>
            </a:r>
            <a:r>
              <a:rPr lang="en-US" sz="2800" b="1" dirty="0"/>
              <a:t> </a:t>
            </a:r>
            <a:r>
              <a:rPr lang="en-US" sz="2800" b="1" dirty="0" err="1"/>
              <a:t>för</a:t>
            </a:r>
            <a:r>
              <a:rPr lang="en-US" sz="2800" b="1" dirty="0"/>
              <a:t> </a:t>
            </a:r>
            <a:r>
              <a:rPr lang="en-US" sz="2800" b="1" dirty="0" err="1"/>
              <a:t>att</a:t>
            </a:r>
            <a:r>
              <a:rPr lang="en-US" sz="2800" b="1" dirty="0"/>
              <a:t> </a:t>
            </a:r>
            <a:r>
              <a:rPr lang="en-US" sz="2800" b="1" dirty="0" err="1"/>
              <a:t>läsa</a:t>
            </a:r>
            <a:r>
              <a:rPr lang="en-US" sz="2800" b="1" dirty="0"/>
              <a:t> </a:t>
            </a:r>
            <a:r>
              <a:rPr lang="en-US" sz="2800" b="1" dirty="0" err="1"/>
              <a:t>mera</a:t>
            </a:r>
            <a:endParaRPr lang="en-US" sz="2800" b="1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v440-ontologierna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web-access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kod-exempel</a:t>
            </a:r>
            <a:r>
              <a:rPr lang="en-US" sz="2800" b="1" dirty="0"/>
              <a:t> (C# </a:t>
            </a:r>
            <a:r>
              <a:rPr lang="en-US" sz="2800" b="1" dirty="0" err="1"/>
              <a:t>och</a:t>
            </a:r>
            <a:r>
              <a:rPr lang="en-US" sz="2800" b="1" dirty="0"/>
              <a:t> Python)</a:t>
            </a:r>
          </a:p>
        </p:txBody>
      </p:sp>
    </p:spTree>
    <p:extLst>
      <p:ext uri="{BB962C8B-B14F-4D97-AF65-F5344CB8AC3E}">
        <p14:creationId xmlns:p14="http://schemas.microsoft.com/office/powerpoint/2010/main" val="19240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Inspiration from ISO 12006-2</a:t>
            </a:r>
            <a:br>
              <a:rPr lang="sv-SE" dirty="0"/>
            </a:br>
            <a:r>
              <a:rPr lang="en-GB" sz="2200" b="1" dirty="0"/>
              <a:t>Building construction — Organization of information about construction works — Part 2: Framework for classification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5252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Construction </a:t>
            </a:r>
            <a:r>
              <a:rPr lang="sv-SE" dirty="0" err="1"/>
              <a:t>complex</a:t>
            </a:r>
            <a:endParaRPr lang="sv-SE" dirty="0"/>
          </a:p>
          <a:p>
            <a:pPr lvl="1"/>
            <a:r>
              <a:rPr lang="en-GB" dirty="0"/>
              <a:t>aggregate of </a:t>
            </a:r>
            <a:r>
              <a:rPr lang="en-GB" i="1" dirty="0"/>
              <a:t>construction entities</a:t>
            </a:r>
            <a:r>
              <a:rPr lang="en-GB" dirty="0"/>
              <a:t>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endParaRPr lang="sv-SE" dirty="0"/>
          </a:p>
          <a:p>
            <a:pPr lvl="1"/>
            <a:r>
              <a:rPr lang="en-GB" dirty="0"/>
              <a:t>an independent unit of the </a:t>
            </a:r>
            <a:r>
              <a:rPr lang="en-GB" i="1" dirty="0"/>
              <a:t>built environment</a:t>
            </a:r>
            <a:r>
              <a:rPr lang="en-GB" dirty="0"/>
              <a:t> with a characteristic spatial structure,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r>
              <a:rPr lang="sv-SE" dirty="0"/>
              <a:t> part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</a:p>
          <a:p>
            <a:r>
              <a:rPr lang="sv-SE" dirty="0"/>
              <a:t>Construction element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  <a:r>
              <a:rPr lang="en-GB" dirty="0"/>
              <a:t> with a characteristic technical function, form or position</a:t>
            </a:r>
            <a:endParaRPr lang="en-SE" dirty="0"/>
          </a:p>
          <a:p>
            <a:r>
              <a:rPr lang="sv-SE" dirty="0"/>
              <a:t>Construction process</a:t>
            </a:r>
          </a:p>
          <a:p>
            <a:pPr lvl="1"/>
            <a:r>
              <a:rPr lang="en-GB" dirty="0"/>
              <a:t>process which uses </a:t>
            </a:r>
            <a:r>
              <a:rPr lang="en-GB" i="1" dirty="0"/>
              <a:t>construction resources</a:t>
            </a:r>
            <a:r>
              <a:rPr lang="en-GB" dirty="0"/>
              <a:t> to achieve </a:t>
            </a:r>
            <a:r>
              <a:rPr lang="en-GB" i="1" dirty="0"/>
              <a:t>construction results</a:t>
            </a:r>
            <a:endParaRPr lang="en-SE" dirty="0"/>
          </a:p>
          <a:p>
            <a:pPr lvl="1"/>
            <a:endParaRPr lang="sv-SE" dirty="0"/>
          </a:p>
          <a:p>
            <a:endParaRPr lang="en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F5272E-AC49-43C4-85F1-E457663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26" y="1345654"/>
            <a:ext cx="5463209" cy="47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365238"/>
            <a:ext cx="10515600" cy="76008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 pilot </a:t>
            </a:r>
            <a:r>
              <a:rPr lang="sv-SE"/>
              <a:t>for CEN</a:t>
            </a:r>
            <a:r>
              <a:rPr lang="sv-SE" dirty="0"/>
              <a:t>/TC442 </a:t>
            </a:r>
            <a:r>
              <a:rPr lang="sv-SE" dirty="0" err="1"/>
              <a:t>Semantic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 and </a:t>
            </a:r>
            <a:r>
              <a:rPr lang="sv-SE" dirty="0" err="1"/>
              <a:t>Linking</a:t>
            </a:r>
            <a:r>
              <a:rPr lang="sv-SE" dirty="0"/>
              <a:t> Standard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Including</a:t>
            </a:r>
            <a:r>
              <a:rPr lang="sv-SE" dirty="0"/>
              <a:t> the </a:t>
            </a:r>
            <a:r>
              <a:rPr lang="sv-SE" dirty="0" err="1"/>
              <a:t>basicsemantics</a:t>
            </a:r>
            <a:r>
              <a:rPr lang="sv-SE" dirty="0"/>
              <a:t> </a:t>
            </a:r>
            <a:r>
              <a:rPr lang="sv-SE" dirty="0" err="1"/>
              <a:t>ontology</a:t>
            </a:r>
            <a:r>
              <a:rPr lang="sv-SE" dirty="0"/>
              <a:t> </a:t>
            </a:r>
            <a:endParaRPr lang="en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DC9DD72-029E-480E-A3F0-EAFB0BFE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775"/>
            <a:ext cx="6543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4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Basic </a:t>
            </a:r>
            <a:r>
              <a:rPr lang="sv-SE" sz="6300" dirty="0" err="1"/>
              <a:t>concepts</a:t>
            </a:r>
            <a:r>
              <a:rPr lang="sv-SE" sz="6300" dirty="0"/>
              <a:t> </a:t>
            </a:r>
            <a:r>
              <a:rPr lang="sv-SE" sz="6300" dirty="0" err="1"/>
              <a:t>used</a:t>
            </a:r>
            <a:r>
              <a:rPr lang="sv-SE" sz="6300" dirty="0"/>
              <a:t> in RDF, RDFS and OWL</a:t>
            </a:r>
            <a:br>
              <a:rPr lang="sv-SE" dirty="0"/>
            </a:b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URI:s </a:t>
            </a:r>
            <a:r>
              <a:rPr lang="sv-SE" dirty="0" err="1"/>
              <a:t>identify</a:t>
            </a:r>
            <a:r>
              <a:rPr lang="sv-SE" dirty="0"/>
              <a:t>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concept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concepts</a:t>
            </a:r>
            <a:endParaRPr lang="sv-SE" dirty="0"/>
          </a:p>
          <a:p>
            <a:pPr lvl="1"/>
            <a:r>
              <a:rPr lang="sv-SE" dirty="0" err="1"/>
              <a:t>owl:Class</a:t>
            </a:r>
            <a:r>
              <a:rPr lang="sv-SE" dirty="0"/>
              <a:t>, </a:t>
            </a:r>
            <a:r>
              <a:rPr lang="sv-SE" dirty="0" err="1"/>
              <a:t>rdfs:label</a:t>
            </a:r>
            <a:r>
              <a:rPr lang="sv-SE" dirty="0"/>
              <a:t>, </a:t>
            </a:r>
            <a:r>
              <a:rPr lang="sv-SE" dirty="0" err="1"/>
              <a:t>rdfs:comment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taxonomy</a:t>
            </a:r>
            <a:r>
              <a:rPr lang="sv-SE" dirty="0"/>
              <a:t> (</a:t>
            </a:r>
            <a:r>
              <a:rPr lang="sv-SE" dirty="0" err="1"/>
              <a:t>isKindOf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rdfs:SubClassOf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meronomy</a:t>
            </a:r>
            <a:r>
              <a:rPr lang="sv-SE" dirty="0"/>
              <a:t> (</a:t>
            </a:r>
            <a:r>
              <a:rPr lang="sv-SE" dirty="0" err="1"/>
              <a:t>isPartOf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basicsemantics:hasPart</a:t>
            </a:r>
            <a:r>
              <a:rPr lang="sv-SE" dirty="0"/>
              <a:t> (CEN/SMLS)</a:t>
            </a:r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properties</a:t>
            </a:r>
            <a:endParaRPr lang="sv-SE" dirty="0"/>
          </a:p>
          <a:p>
            <a:pPr lvl="1"/>
            <a:r>
              <a:rPr lang="sv-SE" dirty="0" err="1"/>
              <a:t>owl:xxxProperty</a:t>
            </a:r>
            <a:endParaRPr lang="sv-SE" dirty="0"/>
          </a:p>
          <a:p>
            <a:r>
              <a:rPr lang="sv-SE" dirty="0" err="1"/>
              <a:t>Connect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r>
              <a:rPr lang="sv-SE" dirty="0"/>
              <a:t> and </a:t>
            </a:r>
            <a:r>
              <a:rPr lang="sv-SE" dirty="0" err="1"/>
              <a:t>classes</a:t>
            </a:r>
            <a:endParaRPr lang="sv-SE" dirty="0"/>
          </a:p>
          <a:p>
            <a:pPr lvl="1"/>
            <a:r>
              <a:rPr lang="sv-SE" dirty="0" err="1"/>
              <a:t>rdfs:domain</a:t>
            </a:r>
            <a:r>
              <a:rPr lang="sv-SE" dirty="0"/>
              <a:t>/</a:t>
            </a:r>
            <a:r>
              <a:rPr lang="sv-SE" dirty="0" err="1"/>
              <a:t>rdfs:range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Annotation</a:t>
            </a:r>
          </a:p>
          <a:p>
            <a:pPr lvl="1"/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capture</a:t>
            </a:r>
            <a:r>
              <a:rPr lang="sv-SE" dirty="0"/>
              <a:t> the ”</a:t>
            </a:r>
            <a:r>
              <a:rPr lang="sv-SE" dirty="0" err="1"/>
              <a:t>Codes</a:t>
            </a:r>
            <a:r>
              <a:rPr lang="sv-SE" dirty="0"/>
              <a:t>” and </a:t>
            </a:r>
            <a:r>
              <a:rPr lang="sv-SE" dirty="0" err="1"/>
              <a:t>other</a:t>
            </a:r>
            <a:r>
              <a:rPr lang="sv-SE" dirty="0"/>
              <a:t> info</a:t>
            </a:r>
            <a:br>
              <a:rPr lang="sv-SE" dirty="0"/>
            </a:br>
            <a:r>
              <a:rPr lang="sv-SE" dirty="0"/>
              <a:t>from V440</a:t>
            </a:r>
          </a:p>
          <a:p>
            <a:endParaRPr lang="en-SE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A87DDC9-A5E9-403D-BD92-980D081F2939}"/>
              </a:ext>
            </a:extLst>
          </p:cNvPr>
          <p:cNvSpPr txBox="1"/>
          <p:nvPr/>
        </p:nvSpPr>
        <p:spPr>
          <a:xfrm>
            <a:off x="6496502" y="771338"/>
            <a:ext cx="3315331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v440:Vegbru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owl:Class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v440:avsnitt "V-5.1"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v440:kapitel " V-5" ;</a:t>
            </a:r>
          </a:p>
          <a:p>
            <a:r>
              <a:rPr lang="da-DK" sz="1200" dirty="0">
                <a:latin typeface="Arial" panose="020B0604020202020204" pitchFamily="34" charset="0"/>
                <a:cs typeface="Arial" panose="020B0604020202020204" pitchFamily="34" charset="0"/>
              </a:rPr>
              <a:t>  v440:kode "1"^^xsd:int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Vegbru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"@no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v440:Ordinar_bru_i_dagen ;</a:t>
            </a:r>
          </a:p>
          <a:p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3465389F-7E38-4637-BE96-39DD6422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02" y="2640653"/>
            <a:ext cx="4229099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A </a:t>
            </a:r>
            <a:r>
              <a:rPr lang="sv-SE" sz="6300" dirty="0" err="1"/>
              <a:t>challenge</a:t>
            </a:r>
            <a:br>
              <a:rPr lang="sv-SE" dirty="0"/>
            </a:b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6243735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The </a:t>
            </a:r>
            <a:r>
              <a:rPr lang="sv-SE" dirty="0" err="1"/>
              <a:t>handbook</a:t>
            </a:r>
            <a:r>
              <a:rPr lang="sv-SE" dirty="0"/>
              <a:t> </a:t>
            </a:r>
            <a:r>
              <a:rPr lang="sv-SE" dirty="0" err="1"/>
              <a:t>defines</a:t>
            </a:r>
            <a:r>
              <a:rPr lang="sv-SE" dirty="0"/>
              <a:t> a </a:t>
            </a:r>
            <a:r>
              <a:rPr lang="sv-SE" dirty="0" err="1"/>
              <a:t>hierarchical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classes</a:t>
            </a:r>
            <a:r>
              <a:rPr lang="sv-SE" dirty="0"/>
              <a:t>/</a:t>
            </a:r>
            <a:r>
              <a:rPr lang="sv-SE" dirty="0" err="1"/>
              <a:t>codes</a:t>
            </a:r>
            <a:r>
              <a:rPr lang="sv-SE" dirty="0"/>
              <a:t>, </a:t>
            </a:r>
            <a:r>
              <a:rPr lang="sv-SE" dirty="0" err="1"/>
              <a:t>but</a:t>
            </a:r>
            <a:endParaRPr lang="sv-SE" dirty="0"/>
          </a:p>
          <a:p>
            <a:pPr lvl="1"/>
            <a:r>
              <a:rPr lang="sv-SE" dirty="0"/>
              <a:t>It is not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strict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regards</a:t>
            </a:r>
            <a:r>
              <a:rPr lang="sv-SE" dirty="0"/>
              <a:t> to the </a:t>
            </a:r>
            <a:r>
              <a:rPr lang="sv-SE" dirty="0" err="1"/>
              <a:t>nature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hierarchy</a:t>
            </a:r>
            <a:endParaRPr lang="sv-SE" dirty="0"/>
          </a:p>
          <a:p>
            <a:pPr lvl="1"/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taxonomies</a:t>
            </a:r>
            <a:r>
              <a:rPr lang="sv-SE" dirty="0"/>
              <a:t> vs </a:t>
            </a:r>
            <a:r>
              <a:rPr lang="sv-SE" dirty="0" err="1"/>
              <a:t>meronomies</a:t>
            </a:r>
            <a:endParaRPr lang="sv-SE" dirty="0"/>
          </a:p>
          <a:p>
            <a:r>
              <a:rPr lang="sv-SE" dirty="0" err="1"/>
              <a:t>rdfs</a:t>
            </a:r>
            <a:r>
              <a:rPr lang="sv-SE" dirty="0"/>
              <a:t>/</a:t>
            </a:r>
            <a:r>
              <a:rPr lang="sv-SE" dirty="0" err="1"/>
              <a:t>owl</a:t>
            </a:r>
            <a:r>
              <a:rPr lang="sv-SE" dirty="0"/>
              <a:t> </a:t>
            </a:r>
            <a:r>
              <a:rPr lang="sv-SE" dirty="0" err="1"/>
              <a:t>needs</a:t>
            </a:r>
            <a:r>
              <a:rPr lang="sv-SE" dirty="0"/>
              <a:t> to support reasoning and to be ”</a:t>
            </a:r>
            <a:r>
              <a:rPr lang="sv-SE" dirty="0" err="1"/>
              <a:t>semantically</a:t>
            </a:r>
            <a:r>
              <a:rPr lang="sv-SE" dirty="0"/>
              <a:t> </a:t>
            </a:r>
            <a:r>
              <a:rPr lang="sv-SE" dirty="0" err="1"/>
              <a:t>strict</a:t>
            </a:r>
            <a:r>
              <a:rPr lang="sv-SE" dirty="0"/>
              <a:t>”</a:t>
            </a:r>
          </a:p>
          <a:p>
            <a:pPr lvl="1"/>
            <a:r>
              <a:rPr lang="sv-SE" dirty="0"/>
              <a:t>A </a:t>
            </a:r>
            <a:r>
              <a:rPr lang="sv-SE" dirty="0" err="1"/>
              <a:t>class</a:t>
            </a:r>
            <a:r>
              <a:rPr lang="sv-SE" dirty="0"/>
              <a:t> is a set</a:t>
            </a:r>
          </a:p>
          <a:p>
            <a:pPr lvl="1"/>
            <a:r>
              <a:rPr lang="sv-SE" dirty="0" err="1"/>
              <a:t>rdfs:subClassOf</a:t>
            </a:r>
            <a:r>
              <a:rPr lang="sv-SE" dirty="0"/>
              <a:t> </a:t>
            </a:r>
            <a:r>
              <a:rPr lang="sv-SE" dirty="0" err="1"/>
              <a:t>specifies</a:t>
            </a:r>
            <a:r>
              <a:rPr lang="sv-SE" dirty="0"/>
              <a:t> a </a:t>
            </a:r>
            <a:r>
              <a:rPr lang="sv-SE" dirty="0" err="1"/>
              <a:t>subset</a:t>
            </a:r>
            <a:r>
              <a:rPr lang="sv-SE" dirty="0"/>
              <a:t> (</a:t>
            </a:r>
            <a:r>
              <a:rPr lang="sv-SE" dirty="0" err="1"/>
              <a:t>used</a:t>
            </a:r>
            <a:r>
              <a:rPr lang="sv-SE" dirty="0"/>
              <a:t> for </a:t>
            </a:r>
            <a:r>
              <a:rPr lang="sv-SE" dirty="0" err="1"/>
              <a:t>taxonomies</a:t>
            </a:r>
            <a:r>
              <a:rPr lang="sv-SE" dirty="0"/>
              <a:t>)</a:t>
            </a:r>
          </a:p>
          <a:p>
            <a:r>
              <a:rPr lang="sv-SE" dirty="0" err="1"/>
              <a:t>Example</a:t>
            </a:r>
            <a:r>
              <a:rPr lang="sv-SE" dirty="0"/>
              <a:t>: Pillar</a:t>
            </a:r>
          </a:p>
          <a:p>
            <a:pPr lvl="1"/>
            <a:r>
              <a:rPr lang="sv-SE" dirty="0"/>
              <a:t>In V440 </a:t>
            </a:r>
            <a:r>
              <a:rPr lang="sv-SE" dirty="0" err="1"/>
              <a:t>there</a:t>
            </a:r>
            <a:r>
              <a:rPr lang="sv-SE" dirty="0"/>
              <a:t> is no </a:t>
            </a:r>
            <a:r>
              <a:rPr lang="sv-SE" dirty="0" err="1"/>
              <a:t>clear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beteen</a:t>
            </a:r>
            <a:endParaRPr lang="sv-SE" dirty="0"/>
          </a:p>
          <a:p>
            <a:pPr lvl="2"/>
            <a:r>
              <a:rPr lang="sv-SE" dirty="0"/>
              <a:t>The relationship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BuildingElement</a:t>
            </a:r>
            <a:r>
              <a:rPr lang="sv-SE" dirty="0"/>
              <a:t> vs Pillar (is-a)</a:t>
            </a:r>
          </a:p>
          <a:p>
            <a:pPr lvl="2"/>
            <a:r>
              <a:rPr lang="sv-SE" dirty="0"/>
              <a:t>And the relationship </a:t>
            </a:r>
            <a:r>
              <a:rPr lang="sv-SE" dirty="0" err="1"/>
              <a:t>between</a:t>
            </a:r>
            <a:r>
              <a:rPr lang="sv-SE" dirty="0"/>
              <a:t> Pillar and Foundation (has-a) </a:t>
            </a:r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15FF4FC-0EB2-4EF8-9DFD-1AC50F74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041" y="1070256"/>
            <a:ext cx="42957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The process</a:t>
            </a:r>
            <a:br>
              <a:rPr lang="sv-SE" dirty="0"/>
            </a:br>
            <a:endParaRPr lang="en-SE" dirty="0"/>
          </a:p>
        </p:txBody>
      </p:sp>
      <p:pic>
        <p:nvPicPr>
          <p:cNvPr id="3" name="Bildobjekt 2" descr="En bild som visar objekt&#10;&#10;Automatiskt genererad beskrivning">
            <a:extLst>
              <a:ext uri="{FF2B5EF4-FFF2-40B4-BE49-F238E27FC236}">
                <a16:creationId xmlns:a16="http://schemas.microsoft.com/office/drawing/2014/main" id="{1BAD730A-AEF2-4FD2-9FF5-51404BF6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2618" y="3635584"/>
            <a:ext cx="805032" cy="7486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6FB51271-27E7-4981-A090-C917F0C0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330" y="2642643"/>
            <a:ext cx="2228850" cy="191452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4C384028-359B-4A47-A13B-74E5C3371387}"/>
              </a:ext>
            </a:extLst>
          </p:cNvPr>
          <p:cNvSpPr/>
          <p:nvPr/>
        </p:nvSpPr>
        <p:spPr>
          <a:xfrm>
            <a:off x="2284977" y="12919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</a:t>
            </a:r>
            <a:r>
              <a:rPr lang="sv-SE" dirty="0" err="1"/>
              <a:t>principles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C61579-339E-45B9-9D65-E58A67CFA223}"/>
              </a:ext>
            </a:extLst>
          </p:cNvPr>
          <p:cNvSpPr/>
          <p:nvPr/>
        </p:nvSpPr>
        <p:spPr>
          <a:xfrm>
            <a:off x="4480239" y="1291903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Verify</a:t>
            </a:r>
            <a:r>
              <a:rPr lang="sv-SE" dirty="0"/>
              <a:t> </a:t>
            </a:r>
            <a:r>
              <a:rPr lang="sv-SE" dirty="0" err="1"/>
              <a:t>principles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A713082-F54C-4BA6-8113-795A422059AF}"/>
              </a:ext>
            </a:extLst>
          </p:cNvPr>
          <p:cNvSpPr/>
          <p:nvPr/>
        </p:nvSpPr>
        <p:spPr>
          <a:xfrm>
            <a:off x="4631240" y="2867616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Excel </a:t>
            </a:r>
            <a:r>
              <a:rPr lang="sv-SE" dirty="0" err="1"/>
              <a:t>structure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CC0B396-B2EB-4C0A-9E5E-AC3D2ECB0D1E}"/>
              </a:ext>
            </a:extLst>
          </p:cNvPr>
          <p:cNvSpPr/>
          <p:nvPr/>
        </p:nvSpPr>
        <p:spPr>
          <a:xfrm>
            <a:off x="4631240" y="4237832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 input from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8C20A93-3F72-4E6B-BCE5-42E8DB5D7B0B}"/>
              </a:ext>
            </a:extLst>
          </p:cNvPr>
          <p:cNvSpPr/>
          <p:nvPr/>
        </p:nvSpPr>
        <p:spPr>
          <a:xfrm>
            <a:off x="7388471" y="4137989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Convert</a:t>
            </a:r>
            <a:r>
              <a:rPr lang="sv-SE" dirty="0"/>
              <a:t> </a:t>
            </a:r>
            <a:r>
              <a:rPr lang="sv-SE" dirty="0" err="1"/>
              <a:t>excel</a:t>
            </a:r>
            <a:r>
              <a:rPr lang="sv-SE" dirty="0"/>
              <a:t> to </a:t>
            </a:r>
            <a:r>
              <a:rPr lang="sv-SE" dirty="0" err="1"/>
              <a:t>rdf</a:t>
            </a:r>
            <a:r>
              <a:rPr lang="sv-SE" dirty="0"/>
              <a:t> (</a:t>
            </a:r>
            <a:r>
              <a:rPr lang="sv-SE" dirty="0" err="1"/>
              <a:t>generic</a:t>
            </a:r>
            <a:r>
              <a:rPr lang="sv-SE" dirty="0"/>
              <a:t> </a:t>
            </a:r>
            <a:r>
              <a:rPr lang="sv-SE" dirty="0" err="1"/>
              <a:t>spreadsheet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)</a:t>
            </a:r>
            <a:endParaRPr lang="en-SE" dirty="0"/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6B7E19C4-352C-44D7-A7E5-CDC7B47A731A}"/>
              </a:ext>
            </a:extLst>
          </p:cNvPr>
          <p:cNvSpPr/>
          <p:nvPr/>
        </p:nvSpPr>
        <p:spPr>
          <a:xfrm>
            <a:off x="3811074" y="1661071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508351E7-C818-48B5-8B7B-14E36D51F3AB}"/>
              </a:ext>
            </a:extLst>
          </p:cNvPr>
          <p:cNvSpPr/>
          <p:nvPr/>
        </p:nvSpPr>
        <p:spPr>
          <a:xfrm>
            <a:off x="5229513" y="2436110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nedåt 13">
            <a:extLst>
              <a:ext uri="{FF2B5EF4-FFF2-40B4-BE49-F238E27FC236}">
                <a16:creationId xmlns:a16="http://schemas.microsoft.com/office/drawing/2014/main" id="{5E8C51F5-8DB6-4A7A-9BE0-491E7CA44DC9}"/>
              </a:ext>
            </a:extLst>
          </p:cNvPr>
          <p:cNvSpPr/>
          <p:nvPr/>
        </p:nvSpPr>
        <p:spPr>
          <a:xfrm>
            <a:off x="5237345" y="3866390"/>
            <a:ext cx="201893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0652D43B-1512-45F5-8465-A0082491FBAA}"/>
              </a:ext>
            </a:extLst>
          </p:cNvPr>
          <p:cNvSpPr/>
          <p:nvPr/>
        </p:nvSpPr>
        <p:spPr>
          <a:xfrm>
            <a:off x="6129877" y="4564552"/>
            <a:ext cx="1204063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Pil: uppåt 15">
            <a:extLst>
              <a:ext uri="{FF2B5EF4-FFF2-40B4-BE49-F238E27FC236}">
                <a16:creationId xmlns:a16="http://schemas.microsoft.com/office/drawing/2014/main" id="{FBB1DDB2-C7BA-4154-934F-74D2969E9DC0}"/>
              </a:ext>
            </a:extLst>
          </p:cNvPr>
          <p:cNvSpPr/>
          <p:nvPr/>
        </p:nvSpPr>
        <p:spPr>
          <a:xfrm>
            <a:off x="8260841" y="3838361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E0E27D7-F7DD-4C46-BC8F-EB1C6FFDEA3C}"/>
              </a:ext>
            </a:extLst>
          </p:cNvPr>
          <p:cNvSpPr/>
          <p:nvPr/>
        </p:nvSpPr>
        <p:spPr>
          <a:xfrm>
            <a:off x="7333941" y="269389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Generate</a:t>
            </a:r>
            <a:r>
              <a:rPr lang="sv-SE" dirty="0"/>
              <a:t> V440 </a:t>
            </a:r>
            <a:r>
              <a:rPr lang="sv-SE" dirty="0" err="1"/>
              <a:t>ontology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SPARQL/SPIN</a:t>
            </a:r>
            <a:endParaRPr lang="en-SE" dirty="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EC53CF50-8820-4DD3-A127-160C8346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376" y="4797482"/>
            <a:ext cx="1552979" cy="970856"/>
          </a:xfrm>
          <a:prstGeom prst="rect">
            <a:avLst/>
          </a:prstGeom>
        </p:spPr>
      </p:pic>
      <p:sp>
        <p:nvSpPr>
          <p:cNvPr id="19" name="Pil: uppåt 18">
            <a:extLst>
              <a:ext uri="{FF2B5EF4-FFF2-40B4-BE49-F238E27FC236}">
                <a16:creationId xmlns:a16="http://schemas.microsoft.com/office/drawing/2014/main" id="{E9A6DC14-0756-4C61-A1BD-319DCCD88FD1}"/>
              </a:ext>
            </a:extLst>
          </p:cNvPr>
          <p:cNvSpPr/>
          <p:nvPr/>
        </p:nvSpPr>
        <p:spPr>
          <a:xfrm>
            <a:off x="8260841" y="2388096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644347E-0703-4C19-94CE-22EC7D2B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26749" y="482952"/>
            <a:ext cx="1525076" cy="770788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566FA2F-B34D-466F-841A-F0786D2D5DD8}"/>
              </a:ext>
            </a:extLst>
          </p:cNvPr>
          <p:cNvSpPr/>
          <p:nvPr/>
        </p:nvSpPr>
        <p:spPr>
          <a:xfrm>
            <a:off x="7333941" y="1291904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Verification</a:t>
            </a:r>
            <a:endParaRPr lang="sv-SE" dirty="0"/>
          </a:p>
          <a:p>
            <a:pPr algn="ctr"/>
            <a:r>
              <a:rPr lang="sv-SE" dirty="0" err="1"/>
              <a:t>Validation</a:t>
            </a:r>
            <a:endParaRPr lang="en-SE" dirty="0"/>
          </a:p>
        </p:txBody>
      </p:sp>
      <p:pic>
        <p:nvPicPr>
          <p:cNvPr id="26" name="Bildobjekt 25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D442BA01-13BA-4AA7-B201-A5DD9BD5E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215" y="5224046"/>
            <a:ext cx="907706" cy="1293481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D5A71733-FA56-439B-A311-19E69AA95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198" y="5178367"/>
            <a:ext cx="2481072" cy="457200"/>
          </a:xfrm>
          <a:prstGeom prst="rect">
            <a:avLst/>
          </a:prstGeom>
        </p:spPr>
      </p:pic>
      <p:pic>
        <p:nvPicPr>
          <p:cNvPr id="32" name="Bildobjekt 31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F8A8ABF7-0401-4859-B795-691CC6CAF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744276" y="2246678"/>
            <a:ext cx="591233" cy="842507"/>
          </a:xfrm>
          <a:prstGeom prst="rect">
            <a:avLst/>
          </a:prstGeom>
        </p:spPr>
      </p:pic>
      <p:sp>
        <p:nvSpPr>
          <p:cNvPr id="23" name="Rektangel 22">
            <a:extLst>
              <a:ext uri="{FF2B5EF4-FFF2-40B4-BE49-F238E27FC236}">
                <a16:creationId xmlns:a16="http://schemas.microsoft.com/office/drawing/2014/main" id="{DA3B5761-36CE-4D97-BBC4-89A5A558D121}"/>
              </a:ext>
            </a:extLst>
          </p:cNvPr>
          <p:cNvSpPr/>
          <p:nvPr/>
        </p:nvSpPr>
        <p:spPr>
          <a:xfrm>
            <a:off x="174857" y="1284947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Understand</a:t>
            </a:r>
          </a:p>
          <a:p>
            <a:pPr algn="ctr"/>
            <a:r>
              <a:rPr lang="sv-SE" dirty="0"/>
              <a:t>V440</a:t>
            </a:r>
            <a:endParaRPr lang="en-SE" dirty="0"/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id="{ADFFF80F-B007-44D4-AC1D-27BE882A0B63}"/>
              </a:ext>
            </a:extLst>
          </p:cNvPr>
          <p:cNvSpPr/>
          <p:nvPr/>
        </p:nvSpPr>
        <p:spPr>
          <a:xfrm>
            <a:off x="1663841" y="158873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55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2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 animBg="1"/>
      <p:bldP spid="23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FC2F5452-AF46-4149-9447-BEF209D8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54" y="407871"/>
            <a:ext cx="3300082" cy="2485505"/>
          </a:xfrm>
          <a:prstGeom prst="rect">
            <a:avLst/>
          </a:prstGeom>
        </p:spPr>
      </p:pic>
      <p:cxnSp>
        <p:nvCxnSpPr>
          <p:cNvPr id="7" name="Rak pilkoppling 9">
            <a:extLst>
              <a:ext uri="{FF2B5EF4-FFF2-40B4-BE49-F238E27FC236}">
                <a16:creationId xmlns:a16="http://schemas.microsoft.com/office/drawing/2014/main" id="{FAD8D78E-FDE1-4256-A6BE-7876FF944B8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59460" y="3149808"/>
            <a:ext cx="1" cy="851497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k pilkoppling 10">
            <a:extLst>
              <a:ext uri="{FF2B5EF4-FFF2-40B4-BE49-F238E27FC236}">
                <a16:creationId xmlns:a16="http://schemas.microsoft.com/office/drawing/2014/main" id="{0C5D0A41-D225-4E8B-A30E-EEECB99E4912}"/>
              </a:ext>
            </a:extLst>
          </p:cNvPr>
          <p:cNvCxnSpPr>
            <a:cxnSpLocks/>
          </p:cNvCxnSpPr>
          <p:nvPr/>
        </p:nvCxnSpPr>
        <p:spPr>
          <a:xfrm>
            <a:off x="4585590" y="5560083"/>
            <a:ext cx="144575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pilkoppling 13">
            <a:extLst>
              <a:ext uri="{FF2B5EF4-FFF2-40B4-BE49-F238E27FC236}">
                <a16:creationId xmlns:a16="http://schemas.microsoft.com/office/drawing/2014/main" id="{E6358437-4074-46D4-AAC0-FC8AE9125C4E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2802808" y="1650624"/>
            <a:ext cx="2680046" cy="52689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16">
            <a:extLst>
              <a:ext uri="{FF2B5EF4-FFF2-40B4-BE49-F238E27FC236}">
                <a16:creationId xmlns:a16="http://schemas.microsoft.com/office/drawing/2014/main" id="{5092CE1E-9851-407D-AC70-A65626C1774D}"/>
              </a:ext>
            </a:extLst>
          </p:cNvPr>
          <p:cNvSpPr txBox="1"/>
          <p:nvPr/>
        </p:nvSpPr>
        <p:spPr>
          <a:xfrm>
            <a:off x="1559461" y="3417714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D5D82312-C07F-4D5C-9D9F-D4D0EAA59776}"/>
              </a:ext>
            </a:extLst>
          </p:cNvPr>
          <p:cNvSpPr txBox="1">
            <a:spLocks/>
          </p:cNvSpPr>
          <p:nvPr/>
        </p:nvSpPr>
        <p:spPr>
          <a:xfrm>
            <a:off x="212260" y="52335"/>
            <a:ext cx="10515600" cy="611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Ontology</a:t>
            </a:r>
            <a:endParaRPr lang="en-SE" dirty="0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50AEF6F7-A5B2-43A1-BB1C-6AFF7841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13" y="1205236"/>
            <a:ext cx="2486695" cy="19445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FBF9B39A-6303-4CA2-A82B-9BAE2181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" y="4047829"/>
            <a:ext cx="4543350" cy="2248012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90723E5C-8F28-4E2F-9E58-A3192818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20" y="3964625"/>
            <a:ext cx="2821255" cy="2248012"/>
          </a:xfrm>
          <a:prstGeom prst="rect">
            <a:avLst/>
          </a:prstGeom>
        </p:spPr>
      </p:pic>
      <p:cxnSp>
        <p:nvCxnSpPr>
          <p:cNvPr id="27" name="Rak pilkoppling 9">
            <a:extLst>
              <a:ext uri="{FF2B5EF4-FFF2-40B4-BE49-F238E27FC236}">
                <a16:creationId xmlns:a16="http://schemas.microsoft.com/office/drawing/2014/main" id="{E7A122DA-5D61-4FB3-9930-D6F84DD19C48}"/>
              </a:ext>
            </a:extLst>
          </p:cNvPr>
          <p:cNvCxnSpPr>
            <a:cxnSpLocks/>
          </p:cNvCxnSpPr>
          <p:nvPr/>
        </p:nvCxnSpPr>
        <p:spPr>
          <a:xfrm flipV="1">
            <a:off x="3070371" y="1986898"/>
            <a:ext cx="2487509" cy="267516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ak pilkoppling 9">
            <a:extLst>
              <a:ext uri="{FF2B5EF4-FFF2-40B4-BE49-F238E27FC236}">
                <a16:creationId xmlns:a16="http://schemas.microsoft.com/office/drawing/2014/main" id="{8C52CD83-1645-49C0-AA2F-A6DC5B418136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H="1" flipV="1">
            <a:off x="7132895" y="2893376"/>
            <a:ext cx="544253" cy="107124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ruta 16">
            <a:extLst>
              <a:ext uri="{FF2B5EF4-FFF2-40B4-BE49-F238E27FC236}">
                <a16:creationId xmlns:a16="http://schemas.microsoft.com/office/drawing/2014/main" id="{E9AEB6B0-873D-40E5-87E2-194AEC49D3AB}"/>
              </a:ext>
            </a:extLst>
          </p:cNvPr>
          <p:cNvSpPr txBox="1"/>
          <p:nvPr/>
        </p:nvSpPr>
        <p:spPr>
          <a:xfrm>
            <a:off x="4712617" y="5157336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51AFB924-C115-47F9-A75B-9C73C712E211}"/>
              </a:ext>
            </a:extLst>
          </p:cNvPr>
          <p:cNvSpPr txBox="1"/>
          <p:nvPr/>
        </p:nvSpPr>
        <p:spPr>
          <a:xfrm>
            <a:off x="316113" y="789380"/>
            <a:ext cx="407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(=Byggverkskategori)</a:t>
            </a:r>
            <a:endParaRPr lang="en-SE" b="1" u="sng" dirty="0"/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414EAF0D-1A0B-4DF7-A08C-34BB211C734D}"/>
              </a:ext>
            </a:extLst>
          </p:cNvPr>
          <p:cNvSpPr txBox="1"/>
          <p:nvPr/>
        </p:nvSpPr>
        <p:spPr>
          <a:xfrm>
            <a:off x="308026" y="6349014"/>
            <a:ext cx="417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part (=</a:t>
            </a:r>
            <a:r>
              <a:rPr lang="sv-SE" b="1" u="sng" dirty="0" err="1"/>
              <a:t>Byggverkstype</a:t>
            </a:r>
            <a:r>
              <a:rPr lang="sv-SE" b="1" u="sng" dirty="0"/>
              <a:t>)</a:t>
            </a:r>
            <a:endParaRPr lang="en-SE" b="1" u="sng" dirty="0"/>
          </a:p>
        </p:txBody>
      </p:sp>
      <p:sp>
        <p:nvSpPr>
          <p:cNvPr id="44" name="textruta 43">
            <a:extLst>
              <a:ext uri="{FF2B5EF4-FFF2-40B4-BE49-F238E27FC236}">
                <a16:creationId xmlns:a16="http://schemas.microsoft.com/office/drawing/2014/main" id="{5BB254AB-86F7-4A72-B7B6-1FB9EED81E4F}"/>
              </a:ext>
            </a:extLst>
          </p:cNvPr>
          <p:cNvSpPr txBox="1"/>
          <p:nvPr/>
        </p:nvSpPr>
        <p:spPr>
          <a:xfrm>
            <a:off x="6266520" y="6349014"/>
            <a:ext cx="431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element (=Byggverkselement)</a:t>
            </a:r>
            <a:endParaRPr lang="en-SE" b="1" u="sng" dirty="0"/>
          </a:p>
        </p:txBody>
      </p:sp>
      <p:sp>
        <p:nvSpPr>
          <p:cNvPr id="47" name="textruta 46">
            <a:extLst>
              <a:ext uri="{FF2B5EF4-FFF2-40B4-BE49-F238E27FC236}">
                <a16:creationId xmlns:a16="http://schemas.microsoft.com/office/drawing/2014/main" id="{856FA563-3E15-4CB0-A999-318FD2212093}"/>
              </a:ext>
            </a:extLst>
          </p:cNvPr>
          <p:cNvSpPr txBox="1"/>
          <p:nvPr/>
        </p:nvSpPr>
        <p:spPr>
          <a:xfrm>
            <a:off x="5932112" y="52335"/>
            <a:ext cx="30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 err="1"/>
              <a:t>Properties</a:t>
            </a:r>
            <a:r>
              <a:rPr lang="sv-SE" b="1" u="sng" dirty="0"/>
              <a:t> (=Kap. 7 – </a:t>
            </a:r>
            <a:r>
              <a:rPr lang="sv-SE" b="1" u="sng" dirty="0" err="1"/>
              <a:t>Brudata</a:t>
            </a:r>
            <a:r>
              <a:rPr lang="sv-SE" b="1" u="sng" dirty="0"/>
              <a:t>)</a:t>
            </a:r>
            <a:endParaRPr lang="en-SE" b="1" u="sng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5152156-9BFE-4FC8-8F63-CB690B295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141" y="558044"/>
            <a:ext cx="2746223" cy="34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  <p:bldP spid="37" grpId="0"/>
      <p:bldP spid="43" grpId="0"/>
      <p:bldP spid="44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 err="1"/>
              <a:t>GitHub</a:t>
            </a:r>
            <a:r>
              <a:rPr lang="sv-SE" sz="6300" dirty="0"/>
              <a:t> – v440 </a:t>
            </a:r>
            <a:r>
              <a:rPr lang="sv-SE" sz="6300" dirty="0" err="1"/>
              <a:t>wiki</a:t>
            </a:r>
            <a:r>
              <a:rPr lang="sv-SE" sz="6300" dirty="0"/>
              <a:t> </a:t>
            </a:r>
            <a:r>
              <a:rPr lang="sv-SE" sz="6300" dirty="0" err="1"/>
              <a:t>walkthrough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037968" y="1865870"/>
            <a:ext cx="10101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 : </a:t>
            </a:r>
            <a:r>
              <a:rPr lang="en-US" sz="2800" dirty="0">
                <a:hlinkClick r:id="rId2"/>
              </a:rPr>
              <a:t>https://github.com/buildingsmart-norway/maskinlesbar_v440</a:t>
            </a:r>
            <a:endParaRPr lang="en-US" sz="2800" dirty="0"/>
          </a:p>
          <a:p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582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Alla byggverk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38200" y="1408670"/>
            <a:ext cx="7231467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v440: &lt;http://rdf.vegdata.no/V440/v440-owl#&gt;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v440bd: &lt;http://rdf.vegdata.no/V440/v440-brudata-owl#&gt;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?class ?code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 v440:Byggverk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?class v440:kode ?code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698F5D85-89BE-49B4-8DFC-9C0EB050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222" y="3928088"/>
            <a:ext cx="5126895" cy="21008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Properties</a:t>
            </a:r>
            <a:r>
              <a:rPr lang="sv-SE" sz="6300" dirty="0"/>
              <a:t> (v440:Vegbru)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46101" y="1501836"/>
            <a:ext cx="7456015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v440: &lt;http://rdf.vegdata.no/V440/v440-owl#&gt;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v440bd: &lt;http://rdf.vegdata.no/V440/v440-brudata-owl#&gt;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?property ?name ?type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v440:Vegbru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491EC59D-09F5-4CF0-9E87-EB4B1C69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076" y="3017585"/>
            <a:ext cx="5236432" cy="208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273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Komplekse</a:t>
            </a:r>
            <a:r>
              <a:rPr lang="sv-SE" sz="6300" dirty="0"/>
              <a:t> </a:t>
            </a:r>
            <a:r>
              <a:rPr lang="sv-SE" sz="6300" dirty="0" err="1"/>
              <a:t>properties</a:t>
            </a:r>
            <a:endParaRPr lang="sv-SE" sz="6300" dirty="0"/>
          </a:p>
          <a:p>
            <a:r>
              <a:rPr lang="sv-SE" sz="6300" dirty="0"/>
              <a:t>(v440bd:Vegidentifisering)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46101" y="1291904"/>
            <a:ext cx="7456015" cy="501675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v440: &lt;http://rdf.vegdata.no/V440/v440-owl#&gt;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v440bd: &lt;http://rdf.vegdata.no/V440/v440-brudata-owl#&gt;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?property ?name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rdfs:comment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v440bd:Vegidentifisering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{?type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?dt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4E51105-640A-4388-A55B-8691DE32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110" y="2990335"/>
            <a:ext cx="5371001" cy="1761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95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&amp; The Semantic Web – Crash course (~10 mins)</a:t>
            </a:r>
            <a:endParaRPr sz="3200" b="1" dirty="0"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67" y="861067"/>
            <a:ext cx="7935999" cy="500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607634" y="5770769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4"/>
            </a:endParaRP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Kodeliste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46101" y="1094230"/>
            <a:ext cx="7301999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v440: &lt;http://rdf.vegdata.no/V440/v440-owl#&gt;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v440bd: &lt;http://rdf.vegdata.no/V440/v440-brudata-owl#&gt;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?code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v440:Vegdata_Kode_for_vegkategori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v440:kode ?code.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89D2DD6-8129-4512-8A9A-558FFA0E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090" y="3978876"/>
            <a:ext cx="6683835" cy="2072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3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– starting with the web (linked documents)</a:t>
            </a:r>
            <a:br>
              <a:rPr lang="en-US" sz="3200" b="1" dirty="0"/>
            </a:br>
            <a:r>
              <a:rPr lang="en-US" sz="3200" b="1" dirty="0"/>
              <a:t>Physical machines abstracted away</a:t>
            </a:r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312874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3864122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312874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567770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8198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3485" y="4555259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9275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3393" y="4559638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277521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46957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194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1562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(Web of data)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860477" y="4926255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5068636"/>
            <a:ext cx="389679" cy="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hlinkClick r:id="rId3"/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93" y="2598882"/>
            <a:ext cx="4705655" cy="2302944"/>
          </a:xfrm>
          <a:prstGeom prst="rect">
            <a:avLst/>
          </a:prstGeom>
        </p:spPr>
      </p:pic>
      <p:pic>
        <p:nvPicPr>
          <p:cNvPr id="66" name="Bildobjekt 65">
            <a:extLst>
              <a:ext uri="{FF2B5EF4-FFF2-40B4-BE49-F238E27FC236}">
                <a16:creationId xmlns:a16="http://schemas.microsoft.com/office/drawing/2014/main" id="{946CB751-E724-4EFC-BAE7-0CBAFADE3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Bildobjekt 66">
            <a:extLst>
              <a:ext uri="{FF2B5EF4-FFF2-40B4-BE49-F238E27FC236}">
                <a16:creationId xmlns:a16="http://schemas.microsoft.com/office/drawing/2014/main" id="{A822F308-5A2F-4D68-A137-415F429C4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66270" y="7421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Bildobjekt 67">
            <a:extLst>
              <a:ext uri="{FF2B5EF4-FFF2-40B4-BE49-F238E27FC236}">
                <a16:creationId xmlns:a16="http://schemas.microsoft.com/office/drawing/2014/main" id="{31752C83-92E6-4E37-897A-777B6B749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68744" y="592060"/>
            <a:ext cx="2015374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Bildobjekt 73">
            <a:extLst>
              <a:ext uri="{FF2B5EF4-FFF2-40B4-BE49-F238E27FC236}">
                <a16:creationId xmlns:a16="http://schemas.microsoft.com/office/drawing/2014/main" id="{5A4A6588-782D-4B11-BDD1-2CDA98942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95703" y="49634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Bildobjekt 74">
            <a:extLst>
              <a:ext uri="{FF2B5EF4-FFF2-40B4-BE49-F238E27FC236}">
                <a16:creationId xmlns:a16="http://schemas.microsoft.com/office/drawing/2014/main" id="{F4E458A1-1811-4B9E-8EF6-935253E58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62525" y="4759379"/>
            <a:ext cx="2095233" cy="209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634802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RDF</a:t>
            </a:r>
          </a:p>
          <a:p>
            <a:r>
              <a:rPr lang="en-US" sz="2800" dirty="0"/>
              <a:t>Resource Description Framework</a:t>
            </a:r>
          </a:p>
          <a:p>
            <a:endParaRPr lang="en-US" sz="2800" dirty="0"/>
          </a:p>
          <a:p>
            <a:r>
              <a:rPr lang="en-US" sz="2800" b="1" dirty="0"/>
              <a:t>RDFS</a:t>
            </a:r>
          </a:p>
          <a:p>
            <a:r>
              <a:rPr lang="en-US" sz="2800" dirty="0"/>
              <a:t>Resource Description Framework Schema</a:t>
            </a:r>
          </a:p>
          <a:p>
            <a:endParaRPr lang="en-US" sz="2800" dirty="0"/>
          </a:p>
          <a:p>
            <a:r>
              <a:rPr lang="en-US" sz="2800" b="1" dirty="0"/>
              <a:t>SPARQL</a:t>
            </a:r>
          </a:p>
          <a:p>
            <a:r>
              <a:rPr lang="en-US" sz="2800" dirty="0"/>
              <a:t>SPARQL protocol and RDF Query Language</a:t>
            </a:r>
          </a:p>
          <a:p>
            <a:endParaRPr lang="en-US" sz="2800" dirty="0"/>
          </a:p>
          <a:p>
            <a:r>
              <a:rPr lang="en-US" sz="2800" b="1" dirty="0"/>
              <a:t>OWL</a:t>
            </a:r>
          </a:p>
          <a:p>
            <a:r>
              <a:rPr lang="en-US" sz="2800" dirty="0"/>
              <a:t>Web Ontology Language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412395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Technology Stack – Web technology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67" y="1087234"/>
            <a:ext cx="8408867" cy="560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10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6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386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578" y="273779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5D8B767-29E7-4A70-96C7-EBCEB9B7AD1F}"/>
              </a:ext>
            </a:extLst>
          </p:cNvPr>
          <p:cNvSpPr txBox="1"/>
          <p:nvPr/>
        </p:nvSpPr>
        <p:spPr>
          <a:xfrm>
            <a:off x="1600453" y="4963166"/>
            <a:ext cx="1334211" cy="584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A Fact!</a:t>
            </a:r>
            <a:endParaRPr lang="en-SE" sz="3200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4E1B0E7-B991-4792-8967-1DBEC302B63C}"/>
              </a:ext>
            </a:extLst>
          </p:cNvPr>
          <p:cNvSpPr txBox="1"/>
          <p:nvPr/>
        </p:nvSpPr>
        <p:spPr>
          <a:xfrm>
            <a:off x="7679975" y="4780437"/>
            <a:ext cx="381226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BFAC238E-2DFC-4B81-9811-FE56F3C4FB68}"/>
              </a:ext>
            </a:extLst>
          </p:cNvPr>
          <p:cNvSpPr/>
          <p:nvPr/>
        </p:nvSpPr>
        <p:spPr>
          <a:xfrm>
            <a:off x="1218835" y="2804636"/>
            <a:ext cx="3238865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typeNo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“24”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frameColor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“green”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:openable “true” .</a:t>
            </a:r>
          </a:p>
        </p:txBody>
      </p:sp>
    </p:spTree>
    <p:extLst>
      <p:ext uri="{BB962C8B-B14F-4D97-AF65-F5344CB8AC3E}">
        <p14:creationId xmlns:p14="http://schemas.microsoft.com/office/powerpoint/2010/main" val="31260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D26FEADB300E34D9FA0418C33B285B4" ma:contentTypeVersion="12" ma:contentTypeDescription="Skapa ett nytt dokument." ma:contentTypeScope="" ma:versionID="b39cc1b5d152f4b30728d44a8ef08336">
  <xsd:schema xmlns:xsd="http://www.w3.org/2001/XMLSchema" xmlns:xs="http://www.w3.org/2001/XMLSchema" xmlns:p="http://schemas.microsoft.com/office/2006/metadata/properties" xmlns:ns3="10a181bf-59a4-474b-8979-7e583ae48d32" xmlns:ns4="c4edcef8-82ae-4af1-9169-b4c052f89c9e" targetNamespace="http://schemas.microsoft.com/office/2006/metadata/properties" ma:root="true" ma:fieldsID="030d32681c40b497e45a33fa6daae480" ns3:_="" ns4:_="">
    <xsd:import namespace="10a181bf-59a4-474b-8979-7e583ae48d32"/>
    <xsd:import namespace="c4edcef8-82ae-4af1-9169-b4c052f89c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181bf-59a4-474b-8979-7e583ae48d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Delar tips,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dcef8-82ae-4af1-9169-b4c052f89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DBF11C-1CC2-4DD7-AF01-2C1BAE129C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181bf-59a4-474b-8979-7e583ae48d32"/>
    <ds:schemaRef ds:uri="c4edcef8-82ae-4af1-9169-b4c052f89c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196BEF-35E2-4246-B980-09A400F4B8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77DDC2-1412-4DF3-AA0D-6ABB6AC7AE69}">
  <ds:schemaRefs>
    <ds:schemaRef ds:uri="http://purl.org/dc/elements/1.1/"/>
    <ds:schemaRef ds:uri="http://schemas.microsoft.com/office/infopath/2007/PartnerControls"/>
    <ds:schemaRef ds:uri="10a181bf-59a4-474b-8979-7e583ae48d32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c4edcef8-82ae-4af1-9169-b4c052f89c9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2885</TotalTime>
  <Words>2081</Words>
  <Application>Microsoft Office PowerPoint</Application>
  <PresentationFormat>Bredbild</PresentationFormat>
  <Paragraphs>284</Paragraphs>
  <Slides>30</Slides>
  <Notes>17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Office-teema</vt:lpstr>
      <vt:lpstr>V440 – Interoperate Klassifisering av bruer basert på Lenkede data og Semantisk Web teknologi</vt:lpstr>
      <vt:lpstr>Agenda</vt:lpstr>
      <vt:lpstr>Linked Data &amp; The Semantic Web – Crash course (~10 mins)</vt:lpstr>
      <vt:lpstr>Linked data – starting with the web (linked documents) Physical machines abstracted away</vt:lpstr>
      <vt:lpstr>Linked data - Semantic Web (Web of data)</vt:lpstr>
      <vt:lpstr>Basic concepts</vt:lpstr>
      <vt:lpstr>Technology Stack – Web technology</vt:lpstr>
      <vt:lpstr>Basic Concepts</vt:lpstr>
      <vt:lpstr>Basic Concepts</vt:lpstr>
      <vt:lpstr>Basic Concepts</vt:lpstr>
      <vt:lpstr>RDF/RDFS – important concepts</vt:lpstr>
      <vt:lpstr>Basic Concepts</vt:lpstr>
      <vt:lpstr>Basic Concepts</vt:lpstr>
      <vt:lpstr>OWL – Important concepts</vt:lpstr>
      <vt:lpstr>OWL – Important concepts</vt:lpstr>
      <vt:lpstr>OWL – Important concepts</vt:lpstr>
      <vt:lpstr>OWL – Read more and learn</vt:lpstr>
      <vt:lpstr>LD/SW – Read more and learn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Susa Laine</dc:creator>
  <cp:lastModifiedBy>Lars Wikström</cp:lastModifiedBy>
  <cp:revision>91</cp:revision>
  <dcterms:created xsi:type="dcterms:W3CDTF">2019-12-04T07:35:41Z</dcterms:created>
  <dcterms:modified xsi:type="dcterms:W3CDTF">2020-03-17T07:37:08Z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0x0101009D26FEADB300E34D9FA0418C33B285B4</vt:lpwstr>
  </property>
</Properties>
</file>